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401" r:id="rId3"/>
    <p:sldId id="2105" r:id="rId4"/>
    <p:sldId id="2106" r:id="rId5"/>
    <p:sldId id="2115" r:id="rId6"/>
    <p:sldId id="2107" r:id="rId7"/>
    <p:sldId id="2108" r:id="rId8"/>
    <p:sldId id="2109" r:id="rId9"/>
    <p:sldId id="2110" r:id="rId10"/>
    <p:sldId id="2111" r:id="rId11"/>
    <p:sldId id="661" r:id="rId12"/>
    <p:sldId id="1427" r:id="rId13"/>
    <p:sldId id="1428" r:id="rId14"/>
    <p:sldId id="2026" r:id="rId15"/>
    <p:sldId id="2117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FFEFBD"/>
    <a:srgbClr val="FFD500"/>
    <a:srgbClr val="81C0E9"/>
    <a:srgbClr val="EDF3FA"/>
    <a:srgbClr val="385997"/>
    <a:srgbClr val="D72F84"/>
    <a:srgbClr val="AB3590"/>
    <a:srgbClr val="5E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0" autoAdjust="0"/>
    <p:restoredTop sz="95071" autoAdjust="0"/>
  </p:normalViewPr>
  <p:slideViewPr>
    <p:cSldViewPr snapToGrid="0">
      <p:cViewPr varScale="1">
        <p:scale>
          <a:sx n="111" d="100"/>
          <a:sy n="111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яких помилок можна припуститися під час складання алгоритмів;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Дотримуйся правил</a:t>
          </a:r>
          <a:endParaRPr lang="uk-UA" b="1" i="1" noProof="0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роботи з комп’ютером.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Ти дізнаєшся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07440953-163D-4F51-9986-36240823C426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називають виграшною стратегією.</a:t>
          </a:r>
        </a:p>
      </dgm:t>
    </dgm:pt>
    <dgm:pt modelId="{35AC34B3-5370-46EA-A7E6-A8892505D815}" type="parTrans" cxnId="{28BC4B44-B6DD-46CF-8186-4B7AE7C31E6C}">
      <dgm:prSet/>
      <dgm:spPr/>
      <dgm:t>
        <a:bodyPr/>
        <a:lstStyle/>
        <a:p>
          <a:endParaRPr lang="uk-UA"/>
        </a:p>
      </dgm:t>
    </dgm:pt>
    <dgm:pt modelId="{226FC3B0-8189-4312-B8E0-27C04EBD2ABD}" type="sibTrans" cxnId="{28BC4B44-B6DD-46CF-8186-4B7AE7C31E6C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B1E4113D-FA08-4A88-8F27-9451DF8CF2D3}" type="presOf" srcId="{07440953-163D-4F51-9986-36240823C426}" destId="{025CB6B8-CA2B-431B-8414-06FEB88A9357}" srcOrd="0" destOrd="1" presId="urn:microsoft.com/office/officeart/2005/8/layout/vList2"/>
    <dgm:cxn modelId="{28BC4B44-B6DD-46CF-8186-4B7AE7C31E6C}" srcId="{60CDE318-31FA-4F04-9607-291D96EE6197}" destId="{07440953-163D-4F51-9986-36240823C426}" srcOrd="1" destOrd="0" parTransId="{35AC34B3-5370-46EA-A7E6-A8892505D815}" sibTransId="{226FC3B0-8189-4312-B8E0-27C04EBD2ABD}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0"/>
          <a:ext cx="12050141" cy="122323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b="1" i="1" kern="1200" noProof="0" dirty="0"/>
            <a:t>Ти дізнаєшся</a:t>
          </a:r>
        </a:p>
      </dsp:txBody>
      <dsp:txXfrm>
        <a:off x="59713" y="59713"/>
        <a:ext cx="11930715" cy="1103809"/>
      </dsp:txXfrm>
    </dsp:sp>
    <dsp:sp modelId="{025CB6B8-CA2B-431B-8414-06FEB88A9357}">
      <dsp:nvSpPr>
        <dsp:cNvPr id="0" name=""/>
        <dsp:cNvSpPr/>
      </dsp:nvSpPr>
      <dsp:spPr>
        <a:xfrm>
          <a:off x="0" y="1249975"/>
          <a:ext cx="12050141" cy="1953044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4000" i="1" kern="1200" noProof="0" dirty="0"/>
            <a:t>яких помилок можна припуститися під час складання алгоритмів;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4000" i="1" kern="1200" noProof="0" dirty="0"/>
            <a:t>що називають виграшною стратегією.</a:t>
          </a:r>
        </a:p>
      </dsp:txBody>
      <dsp:txXfrm>
        <a:off x="0" y="1249975"/>
        <a:ext cx="12050141" cy="1953044"/>
      </dsp:txXfrm>
    </dsp:sp>
    <dsp:sp modelId="{79A6FD81-FCF4-4CE0-8871-588E983C05B5}">
      <dsp:nvSpPr>
        <dsp:cNvPr id="0" name=""/>
        <dsp:cNvSpPr/>
      </dsp:nvSpPr>
      <dsp:spPr>
        <a:xfrm>
          <a:off x="0" y="3203020"/>
          <a:ext cx="12050141" cy="1223235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b="1" i="1" kern="1200" noProof="0" dirty="0">
              <a:solidFill>
                <a:schemeClr val="bg1"/>
              </a:solidFill>
            </a:rPr>
            <a:t>Дотримуйся правил</a:t>
          </a:r>
          <a:endParaRPr lang="uk-UA" sz="5100" b="1" i="1" kern="1200" noProof="0" dirty="0"/>
        </a:p>
      </dsp:txBody>
      <dsp:txXfrm>
        <a:off x="59713" y="3262733"/>
        <a:ext cx="11930715" cy="1103809"/>
      </dsp:txXfrm>
    </dsp:sp>
    <dsp:sp modelId="{FAB089FA-E62B-4CA2-81E6-4269C82BD344}">
      <dsp:nvSpPr>
        <dsp:cNvPr id="0" name=""/>
        <dsp:cNvSpPr/>
      </dsp:nvSpPr>
      <dsp:spPr>
        <a:xfrm>
          <a:off x="0" y="4426255"/>
          <a:ext cx="12050141" cy="84456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4000" i="1" kern="1200" noProof="0" dirty="0">
              <a:solidFill>
                <a:schemeClr val="bg1"/>
              </a:solidFill>
            </a:rPr>
            <a:t>роботи з комп’ютером.</a:t>
          </a:r>
        </a:p>
      </dsp:txBody>
      <dsp:txXfrm>
        <a:off x="0" y="4426255"/>
        <a:ext cx="12050141" cy="84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4" b="7416"/>
          <a:stretch/>
        </p:blipFill>
        <p:spPr>
          <a:xfrm>
            <a:off x="388232" y="0"/>
            <a:ext cx="4202648" cy="5387594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DCE515-A64B-432E-B6E9-041371DB099F}"/>
              </a:ext>
            </a:extLst>
          </p:cNvPr>
          <p:cNvSpPr txBox="1"/>
          <p:nvPr userDrawn="1"/>
        </p:nvSpPr>
        <p:spPr>
          <a:xfrm>
            <a:off x="1322947" y="3065864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2" name="Прямокутник 21">
            <a:hlinkClick r:id="rId7"/>
            <a:extLst>
              <a:ext uri="{FF2B5EF4-FFF2-40B4-BE49-F238E27FC236}">
                <a16:creationId xmlns:a16="http://schemas.microsoft.com/office/drawing/2014/main" id="{0A9EE559-9761-4D97-9E44-8374E07204F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04.02.2022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04.02.2022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76998CF6-E3AA-4603-A186-1F544364D339}"/>
              </a:ext>
            </a:extLst>
          </p:cNvPr>
          <p:cNvSpPr/>
          <p:nvPr userDrawn="1"/>
        </p:nvSpPr>
        <p:spPr>
          <a:xfrm>
            <a:off x="0" y="0"/>
            <a:ext cx="12192000" cy="10929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</a:t>
            </a:r>
            <a:r>
              <a:rPr lang="en-AU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36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EA01D1DF-B38E-4657-907D-8DDEF9F50D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4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614B7FE7-04BD-45FB-B614-DBDFFDC10CA7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0CEADB-F5EE-42A0-9880-239C63B6F713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E43170F3-31F6-4DEB-8D96-D3A5B9777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04.02.2022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04.02.2022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04.02.2022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04.02.2022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04.02.2022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04.02.2022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04.02.2022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04.02.2022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програмою нової української школи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DE4AF2D-2B5D-4D9F-8336-A0C28D0E2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Перевірка можливих помилок в алгоритмі. Ігри та стратегії перемоги</a:t>
            </a:r>
          </a:p>
        </p:txBody>
      </p:sp>
      <p:pic>
        <p:nvPicPr>
          <p:cNvPr id="7" name="Picture 4" descr="coding, laptop, programming icon">
            <a:extLst>
              <a:ext uri="{FF2B5EF4-FFF2-40B4-BE49-F238E27FC236}">
                <a16:creationId xmlns:a16="http://schemas.microsoft.com/office/drawing/2014/main" id="{3309B3F3-06D6-492B-9D15-16347158D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62" y="3690861"/>
            <a:ext cx="2341018" cy="23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 ÐµÐ·ÑÐ»ÑÑÐ°Ñ Ð¿Ð¾ÑÑÐºÑ Ð·Ð¾Ð±ÑÐ°Ð¶ÐµÐ½Ñ Ð·Ð° Ð·Ð°Ð¿Ð¸ÑÐ¾Ð¼ &quot;Scratch icon&quot;">
            <a:extLst>
              <a:ext uri="{FF2B5EF4-FFF2-40B4-BE49-F238E27FC236}">
                <a16:creationId xmlns:a16="http://schemas.microsoft.com/office/drawing/2014/main" id="{B3BF6C42-616C-4CA7-9B57-CEF6BEF08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7" y="3690860"/>
            <a:ext cx="2341020" cy="23410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B0807-F2A5-4367-B94F-C81C3F5E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Що називають виграшною стратегією?</a:t>
            </a:r>
          </a:p>
        </p:txBody>
      </p:sp>
      <p:pic>
        <p:nvPicPr>
          <p:cNvPr id="6" name="Picture 2" descr="question, sign icon">
            <a:extLst>
              <a:ext uri="{FF2B5EF4-FFF2-40B4-BE49-F238E27FC236}">
                <a16:creationId xmlns:a16="http://schemas.microsoft.com/office/drawing/2014/main" id="{9DD19DDC-DC40-47FD-9847-891E9756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861BBB-016E-4B37-870E-FF5D1565EB5B}"/>
              </a:ext>
            </a:extLst>
          </p:cNvPr>
          <p:cNvSpPr txBox="1"/>
          <p:nvPr/>
        </p:nvSpPr>
        <p:spPr>
          <a:xfrm>
            <a:off x="1401490" y="1199586"/>
            <a:ext cx="5089745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Запропонуй свою стратегію виконання завдання нагодувати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Тукса</a:t>
            </a:r>
            <a:r>
              <a:rPr lang="uk-UA" sz="2800" b="1" i="1" kern="0" dirty="0">
                <a:solidFill>
                  <a:srgbClr val="FFFFFF"/>
                </a:solidFill>
              </a:rPr>
              <a:t>. Чи буде вона виграшною в порівнянні із запропонованими? В які ще ігри ти граєш? Які в них стратегії перемоги?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6DEB14-FFA4-450D-B232-685DEF921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098" y="1199586"/>
            <a:ext cx="5462893" cy="54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Ганнуся зробила 2 букети з волошок. В одному букеті було в 3 рази більше волошок, ніж у другому. Якщо з більшого букета перекласти 4 волошки до меншого, то в обох букетах стане волошок порівну. Скільки волошок буде в кожному букеті?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4984" y="478544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8 волошок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4351" y="3952380"/>
            <a:ext cx="4177656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  <p:pic>
        <p:nvPicPr>
          <p:cNvPr id="19" name="Picture 2" descr="http://img.mota.ru/upload/wallpapers/source/2011/03/07/09/05/24493/mota_ru_103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349">
            <a:off x="-427414" y="3517050"/>
            <a:ext cx="4598271" cy="287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.mota.ru/upload/wallpapers/source/2011/03/07/09/05/24493/mota_ru_103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349">
            <a:off x="2588318" y="4056372"/>
            <a:ext cx="4598271" cy="287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EC277AF-239B-4FD2-BE47-FE13B1E60C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90701A9C-3AC9-4521-B936-C0993CEC11ED}"/>
              </a:ext>
            </a:extLst>
          </p:cNvPr>
          <p:cNvGrpSpPr/>
          <p:nvPr/>
        </p:nvGrpSpPr>
        <p:grpSpPr>
          <a:xfrm>
            <a:off x="147262" y="2065984"/>
            <a:ext cx="11902497" cy="3569853"/>
            <a:chOff x="147262" y="2065984"/>
            <a:chExt cx="11902497" cy="3569853"/>
          </a:xfrm>
        </p:grpSpPr>
        <p:pic>
          <p:nvPicPr>
            <p:cNvPr id="15362" name="Picture 2" descr="Cartoon little kids exercising on white background">
              <a:extLst>
                <a:ext uri="{FF2B5EF4-FFF2-40B4-BE49-F238E27FC236}">
                  <a16:creationId xmlns:a16="http://schemas.microsoft.com/office/drawing/2014/main" id="{CB942B8A-3B8C-4B52-BE3A-7671EEE1A5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986"/>
            <a:stretch/>
          </p:blipFill>
          <p:spPr bwMode="auto">
            <a:xfrm>
              <a:off x="147262" y="2211183"/>
              <a:ext cx="6671059" cy="3424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artoon little kids exercising on white background">
              <a:extLst>
                <a:ext uri="{FF2B5EF4-FFF2-40B4-BE49-F238E27FC236}">
                  <a16:creationId xmlns:a16="http://schemas.microsoft.com/office/drawing/2014/main" id="{4E8EA036-1E08-478B-9CD8-57EFE60372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9" t="45545" r="3807" b="7532"/>
            <a:stretch/>
          </p:blipFill>
          <p:spPr bwMode="auto">
            <a:xfrm flipH="1">
              <a:off x="7040879" y="2065984"/>
              <a:ext cx="5008880" cy="3569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5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CFB3892-6BDD-4D6B-8BC6-71F5F2CF5D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4" cy="534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118-120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499753-8159-4B4C-AB9C-E1DCF775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A78FB62-1556-4399-A5C8-72EECE42CA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teach-inf.com.ua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4AC02-F896-4400-BC57-5B6A1A6FA21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Вправа 1. </a:t>
            </a:r>
            <a:r>
              <a:rPr lang="uk-UA" sz="2800" b="1" i="1" kern="0" dirty="0">
                <a:solidFill>
                  <a:srgbClr val="FFFF00"/>
                </a:solidFill>
              </a:rPr>
              <a:t>Зелена планета.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A3D48-3883-4123-85BE-1276D430891F}"/>
              </a:ext>
            </a:extLst>
          </p:cNvPr>
          <p:cNvSpPr txBox="1"/>
          <p:nvPr/>
        </p:nvSpPr>
        <p:spPr>
          <a:xfrm>
            <a:off x="72186" y="1814638"/>
            <a:ext cx="7736743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</a:t>
            </a:r>
            <a:r>
              <a:rPr lang="uk-UA" sz="2800" b="1" i="1" kern="0" dirty="0">
                <a:solidFill>
                  <a:srgbClr val="FFFFFF"/>
                </a:solidFill>
              </a:rPr>
              <a:t>. Серед пропонованого набору значень параметрів добери такі, які слід додати до команд алгоритму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щоб, маючи два об’єкти на сцені (Було), отримати зображення (Стало).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46A8A2-45BA-4881-981C-E7DF19648260}"/>
              </a:ext>
            </a:extLst>
          </p:cNvPr>
          <p:cNvSpPr txBox="1"/>
          <p:nvPr/>
        </p:nvSpPr>
        <p:spPr>
          <a:xfrm>
            <a:off x="72186" y="5039249"/>
            <a:ext cx="7736743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Набір параметрів: 8, 10, 100, 70, 45, 90.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6CA70C-AB45-4AD5-8C7F-65566A5C4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657" y="1841008"/>
            <a:ext cx="4212335" cy="4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A78FB62-1556-4399-A5C8-72EECE42CA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teach-inf.com.ua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4AC02-F896-4400-BC57-5B6A1A6FA21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Вправа 1. </a:t>
            </a:r>
            <a:r>
              <a:rPr lang="uk-UA" sz="2800" b="1" i="1" kern="0" dirty="0">
                <a:solidFill>
                  <a:srgbClr val="FFFF00"/>
                </a:solidFill>
              </a:rPr>
              <a:t>Зелена планета.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E30C924-6D82-409B-8C88-65CDAA051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4" t="4930" r="41326" b="34117"/>
          <a:stretch/>
        </p:blipFill>
        <p:spPr bwMode="auto">
          <a:xfrm>
            <a:off x="1203232" y="3755740"/>
            <a:ext cx="1475535" cy="22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C790463-C152-471C-86AC-50762A14F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t="7371" r="21458" b="7392"/>
          <a:stretch/>
        </p:blipFill>
        <p:spPr bwMode="auto">
          <a:xfrm>
            <a:off x="4325350" y="3565589"/>
            <a:ext cx="3228816" cy="31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F38965-389E-4C46-84D0-E946C403B46D}"/>
              </a:ext>
            </a:extLst>
          </p:cNvPr>
          <p:cNvSpPr txBox="1"/>
          <p:nvPr/>
        </p:nvSpPr>
        <p:spPr>
          <a:xfrm>
            <a:off x="72008" y="1841007"/>
            <a:ext cx="7736743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Набір параметрів: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8, 10, 100, 70, 45, 90.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77A46A-781E-4DC9-9C90-E65E8771C136}"/>
              </a:ext>
            </a:extLst>
          </p:cNvPr>
          <p:cNvSpPr txBox="1"/>
          <p:nvPr/>
        </p:nvSpPr>
        <p:spPr>
          <a:xfrm>
            <a:off x="72007" y="2905780"/>
            <a:ext cx="373798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Було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3EBD9C-B96A-48FB-8689-5FBC730242A4}"/>
              </a:ext>
            </a:extLst>
          </p:cNvPr>
          <p:cNvSpPr txBox="1"/>
          <p:nvPr/>
        </p:nvSpPr>
        <p:spPr>
          <a:xfrm>
            <a:off x="4070765" y="2905780"/>
            <a:ext cx="373798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Стало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C2FFBB-8A0F-4DF8-8AB7-A47AB4C00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657" y="1841008"/>
            <a:ext cx="4212335" cy="4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програмою нової української школи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C1C93DBE-9F9A-4FB3-821A-F5EF73C92053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20</a:t>
            </a:r>
          </a:p>
        </p:txBody>
      </p:sp>
      <p:pic>
        <p:nvPicPr>
          <p:cNvPr id="8" name="Picture 4" descr="coding, laptop, programming icon">
            <a:extLst>
              <a:ext uri="{FF2B5EF4-FFF2-40B4-BE49-F238E27FC236}">
                <a16:creationId xmlns:a16="http://schemas.microsoft.com/office/drawing/2014/main" id="{DDD21077-E96D-47D3-93BC-36004926A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62" y="3690861"/>
            <a:ext cx="2341018" cy="23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 ÐµÐ·ÑÐ»ÑÑÐ°Ñ Ð¿Ð¾ÑÑÐºÑ Ð·Ð¾Ð±ÑÐ°Ð¶ÐµÐ½Ñ Ð·Ð° Ð·Ð°Ð¿Ð¸ÑÐ¾Ð¼ &quot;Scratch icon&quot;">
            <a:extLst>
              <a:ext uri="{FF2B5EF4-FFF2-40B4-BE49-F238E27FC236}">
                <a16:creationId xmlns:a16="http://schemas.microsoft.com/office/drawing/2014/main" id="{A71A10DE-F5BB-41D8-8319-6DE35F6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7" y="3690860"/>
            <a:ext cx="2341020" cy="23410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D375751-AE95-472E-951F-0ACFE562D7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F6DCD98-BE37-48F5-8F92-D06DF3158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355461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506CE5-7310-42C4-89CC-6D3905F6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 перевіряти можливі помилки в алгоритмі й обрати виграшну стратегію?</a:t>
            </a:r>
          </a:p>
        </p:txBody>
      </p:sp>
    </p:spTree>
    <p:extLst>
      <p:ext uri="{BB962C8B-B14F-4D97-AF65-F5344CB8AC3E}">
        <p14:creationId xmlns:p14="http://schemas.microsoft.com/office/powerpoint/2010/main" val="4260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складання алгоритмів не завжди вдається відразу правильно дібрати команди і їх параметри. Найпоширенішими помилками є: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4029989-8F80-4121-B64D-D7A50DA0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Яких помилок можна припуститися під час складання алгоритмів?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073B2-BF43-4722-85AC-0FAE4FAEC1B6}"/>
              </a:ext>
            </a:extLst>
          </p:cNvPr>
          <p:cNvSpPr txBox="1"/>
          <p:nvPr/>
        </p:nvSpPr>
        <p:spPr>
          <a:xfrm>
            <a:off x="522514" y="2686261"/>
            <a:ext cx="8531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неправильна кількість повторень,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6D5E65-CEC0-44FE-84A6-E6587E4A5820}"/>
              </a:ext>
            </a:extLst>
          </p:cNvPr>
          <p:cNvSpPr txBox="1"/>
          <p:nvPr/>
        </p:nvSpPr>
        <p:spPr>
          <a:xfrm>
            <a:off x="522514" y="3313984"/>
            <a:ext cx="853105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неправильний порядок команд, що складають алгоритм,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67110C-B4CC-4CA8-AD89-86D0DCD2A396}"/>
              </a:ext>
            </a:extLst>
          </p:cNvPr>
          <p:cNvSpPr txBox="1"/>
          <p:nvPr/>
        </p:nvSpPr>
        <p:spPr>
          <a:xfrm>
            <a:off x="522514" y="4372594"/>
            <a:ext cx="8531051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неточне визначення напрямку повороту під час проходження лабіринтів тощо.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2D6112-3998-4109-9C6C-CEFCBF85A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533" y="2686261"/>
            <a:ext cx="2865460" cy="38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перевірки алгоритмів їх виконують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покроково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4029989-8F80-4121-B64D-D7A50DA0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Яких помилок можна припуститися під час складання алгоритмів?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D57BC9-2F7C-4392-96EA-B58B6B732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92" y="1801824"/>
            <a:ext cx="4000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FA546E-9B68-4646-9FCD-495A0EA06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911" y="3649306"/>
            <a:ext cx="3830818" cy="28908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DB5670-133A-409D-91C8-E24B10650353}"/>
              </a:ext>
            </a:extLst>
          </p:cNvPr>
          <p:cNvSpPr txBox="1"/>
          <p:nvPr/>
        </p:nvSpPr>
        <p:spPr>
          <a:xfrm>
            <a:off x="72008" y="1801824"/>
            <a:ext cx="795662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виконайте алгоритм у вправах з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Розумні блоки</a:t>
            </a:r>
            <a:r>
              <a:rPr lang="uk-UA" sz="2800" b="1" i="1" kern="0" dirty="0">
                <a:solidFill>
                  <a:srgbClr val="FFFFFF"/>
                </a:solidFill>
              </a:rPr>
              <a:t>. Кількість повторень менша, аніж потрібно, чи більша.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9FBDC0-3393-4E1B-9F3A-6DDE285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92" y="1801824"/>
            <a:ext cx="4000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повторень менша, аніж потрібно, чи більша.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4029989-8F80-4121-B64D-D7A50DA0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Яких помилок можна припуститися під час складання алгоритмів?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E3B9B93-9339-4123-9EFC-BFBE8E253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92" y="1801824"/>
            <a:ext cx="4000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5B8DEF-D2DC-4DBE-9EA8-A58A918E9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15" y="2128579"/>
            <a:ext cx="5957700" cy="416931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7D60E56-C1C1-4C7D-A09E-CCCBD957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92" y="1801824"/>
            <a:ext cx="4000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4029989-8F80-4121-B64D-D7A50DA0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Яких помилок можна припуститися під час складання алгоритмів?</a:t>
            </a:r>
          </a:p>
        </p:txBody>
      </p:sp>
      <p:pic>
        <p:nvPicPr>
          <p:cNvPr id="6" name="Picture 2" descr="question, sign icon">
            <a:extLst>
              <a:ext uri="{FF2B5EF4-FFF2-40B4-BE49-F238E27FC236}">
                <a16:creationId xmlns:a16="http://schemas.microsoft.com/office/drawing/2014/main" id="{AD1A6167-F949-4C38-B757-892FC050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28F70-231A-4F74-9583-2817EB417F8B}"/>
              </a:ext>
            </a:extLst>
          </p:cNvPr>
          <p:cNvSpPr txBox="1"/>
          <p:nvPr/>
        </p:nvSpPr>
        <p:spPr>
          <a:xfrm>
            <a:off x="1401490" y="1199586"/>
            <a:ext cx="1071850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доводилось тобі виправляти помилки в алгоритмах, складених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 Якими вони були? Як тобі про них стало відомо?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04C4B2-4142-44D6-A23D-C54F5EC06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755" y="2776712"/>
            <a:ext cx="5126696" cy="3574622"/>
          </a:xfrm>
          <a:prstGeom prst="rect">
            <a:avLst/>
          </a:prstGeom>
        </p:spPr>
      </p:pic>
      <p:pic>
        <p:nvPicPr>
          <p:cNvPr id="9" name="Picture 2" descr="Connecting intelino Train to Scratch - intelino support portal">
            <a:extLst>
              <a:ext uri="{FF2B5EF4-FFF2-40B4-BE49-F238E27FC236}">
                <a16:creationId xmlns:a16="http://schemas.microsoft.com/office/drawing/2014/main" id="{12473915-0417-4246-85B1-DC022ADE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1" y="2776712"/>
            <a:ext cx="5099793" cy="3574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8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196763"/>
            <a:ext cx="6419227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складання алгоритму бажано використовувати якомога меншу кількість команд.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для того щоб </a:t>
            </a:r>
            <a:r>
              <a:rPr lang="uk-UA" sz="2800" b="1" i="1" kern="0" dirty="0" err="1">
                <a:solidFill>
                  <a:srgbClr val="FFFFFF"/>
                </a:solidFill>
              </a:rPr>
              <a:t>Тукс</a:t>
            </a:r>
            <a:r>
              <a:rPr lang="uk-UA" sz="2800" b="1" i="1" kern="0" dirty="0">
                <a:solidFill>
                  <a:srgbClr val="FFFFFF"/>
                </a:solidFill>
              </a:rPr>
              <a:t> з’їв рибу, у програмі </a:t>
            </a:r>
            <a:r>
              <a:rPr lang="en-US" sz="2800" b="1" i="1" kern="0" dirty="0" err="1">
                <a:solidFill>
                  <a:srgbClr val="FFFF00"/>
                </a:solidFill>
              </a:rPr>
              <a:t>TuxBot</a:t>
            </a:r>
            <a:r>
              <a:rPr lang="uk-UA" sz="2800" b="1" i="1" kern="0" dirty="0">
                <a:solidFill>
                  <a:srgbClr val="FFFFFF"/>
                </a:solidFill>
              </a:rPr>
              <a:t> (урок 4)можна запропонувати кілька способів.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B0807-F2A5-4367-B94F-C81C3F5E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Що називають виграшною стратегією?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4090EF-1DC9-4F53-80D5-2FA127BD4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801" y="1196763"/>
            <a:ext cx="5491192" cy="54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Позначимо команди руху стрілками. Виконай алгоритм,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записаний за допомогою стрілок, для кожного з випадків.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B0807-F2A5-4367-B94F-C81C3F5E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Що називають виграшною стратегією?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5AF995-4755-407E-85C6-07430A1F9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880" y="2710560"/>
            <a:ext cx="10484269" cy="1849244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50CB3AB-7D0C-4958-B4BE-442E49F8A05B}"/>
              </a:ext>
            </a:extLst>
          </p:cNvPr>
          <p:cNvSpPr/>
          <p:nvPr/>
        </p:nvSpPr>
        <p:spPr>
          <a:xfrm>
            <a:off x="69850" y="2710559"/>
            <a:ext cx="1467550" cy="18492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1EAEF1-6C3C-420B-8559-47A2F57F1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880" y="4688606"/>
            <a:ext cx="10484269" cy="178422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EAD0CA3-7DF1-4555-993C-BFA4A7E303A0}"/>
              </a:ext>
            </a:extLst>
          </p:cNvPr>
          <p:cNvSpPr/>
          <p:nvPr/>
        </p:nvSpPr>
        <p:spPr>
          <a:xfrm>
            <a:off x="69850" y="4688606"/>
            <a:ext cx="1467550" cy="1784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2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196763"/>
            <a:ext cx="7464256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б у грі двом гравцям довелось виконувати те саме завдання — нагодувати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Тукса</a:t>
            </a:r>
            <a:r>
              <a:rPr lang="uk-UA" sz="2800" b="1" i="1" kern="0" dirty="0">
                <a:solidFill>
                  <a:srgbClr val="FFFFFF"/>
                </a:solidFill>
              </a:rPr>
              <a:t>, то виграв би гравець, у якого герой гри швидше прийшов би до цілі.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B0807-F2A5-4367-B94F-C81C3F5E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Що називають виграшною стратегією?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CF4951-3C50-4E1E-83D2-D247BDDD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555" y="1196763"/>
            <a:ext cx="4482437" cy="5498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5C78BD-640B-43C1-9705-61DE54AAED55}"/>
              </a:ext>
            </a:extLst>
          </p:cNvPr>
          <p:cNvSpPr txBox="1"/>
          <p:nvPr/>
        </p:nvSpPr>
        <p:spPr>
          <a:xfrm>
            <a:off x="72008" y="3567139"/>
            <a:ext cx="746425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Виходить, що алгоритм 2) швидше приведе виконавця до цілі. Тому така стратегія — </a:t>
            </a:r>
            <a:r>
              <a:rPr lang="uk-UA" sz="2800" b="1" i="1" kern="0" dirty="0">
                <a:solidFill>
                  <a:srgbClr val="FFFF00"/>
                </a:solidFill>
              </a:rPr>
              <a:t>виграшна</a:t>
            </a:r>
            <a:r>
              <a:rPr lang="uk-UA" sz="2800" b="1" i="1" kern="0" dirty="0">
                <a:solidFill>
                  <a:srgbClr val="FFFFFF"/>
                </a:solidFill>
              </a:rPr>
              <a:t>, бо передбачає меншу кількість команд при виконанні алгоритму.</a:t>
            </a:r>
          </a:p>
        </p:txBody>
      </p:sp>
    </p:spTree>
    <p:extLst>
      <p:ext uri="{BB962C8B-B14F-4D97-AF65-F5344CB8AC3E}">
        <p14:creationId xmlns:p14="http://schemas.microsoft.com/office/powerpoint/2010/main" val="102149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208032</TotalTime>
  <Words>619</Words>
  <Application>Microsoft Office PowerPoint</Application>
  <PresentationFormat>Широкоэкранный</PresentationFormat>
  <Paragraphs>78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Comic Sans MS</vt:lpstr>
      <vt:lpstr>Times New Roman</vt:lpstr>
      <vt:lpstr>Verdana</vt:lpstr>
      <vt:lpstr>Wingdings</vt:lpstr>
      <vt:lpstr>Тема Office</vt:lpstr>
      <vt:lpstr>Перевірка можливих помилок в алгоритмі. Ігри та стратегії перемоги</vt:lpstr>
      <vt:lpstr>Як перевіряти можливі помилки в алгоритмі й обрати виграшну стратегію?</vt:lpstr>
      <vt:lpstr>Яких помилок можна припуститися під час складання алгоритмів?</vt:lpstr>
      <vt:lpstr>Яких помилок можна припуститися під час складання алгоритмів?</vt:lpstr>
      <vt:lpstr>Яких помилок можна припуститися під час складання алгоритмів?</vt:lpstr>
      <vt:lpstr>Яких помилок можна припуститися під час складання алгоритмів?</vt:lpstr>
      <vt:lpstr>Що називають виграшною стратегією?</vt:lpstr>
      <vt:lpstr>Що називають виграшною стратегією?</vt:lpstr>
      <vt:lpstr>Що називають виграшною стратегією?</vt:lpstr>
      <vt:lpstr>Що називають виграшною стратегією?</vt:lpstr>
      <vt:lpstr>Запитання і завдання</vt:lpstr>
      <vt:lpstr>Фізкультхвилинка</vt:lpstr>
      <vt:lpstr>Працюємо за комп’ютером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Admin</cp:lastModifiedBy>
  <cp:revision>1250</cp:revision>
  <dcterms:created xsi:type="dcterms:W3CDTF">2016-06-06T19:48:43Z</dcterms:created>
  <dcterms:modified xsi:type="dcterms:W3CDTF">2022-02-04T06:14:47Z</dcterms:modified>
</cp:coreProperties>
</file>